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1" r:id="rId2"/>
    <p:sldId id="301" r:id="rId3"/>
    <p:sldId id="257" r:id="rId4"/>
    <p:sldId id="258" r:id="rId5"/>
    <p:sldId id="263" r:id="rId6"/>
    <p:sldId id="262" r:id="rId7"/>
    <p:sldId id="260" r:id="rId8"/>
    <p:sldId id="300" r:id="rId9"/>
    <p:sldId id="27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/>
    <p:restoredTop sz="94694"/>
  </p:normalViewPr>
  <p:slideViewPr>
    <p:cSldViewPr snapToGrid="0" snapToObjects="1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ACE32-5D9A-004A-8C66-0AE730196E56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1884D-1DFE-EF43-9ED4-5218DC6DF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4444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51884D-1DFE-EF43-9ED4-5218DC6DF48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061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7B22E8-5DBB-C64B-8BDD-8FCAE0E27A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51B5FF3-A8B9-EB47-901C-26B59A93E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58684BC-803D-C441-B110-37E264551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FD7D460-1272-AA40-9747-F355869BB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8ABB77C-53E0-0546-82EA-6D0ABBE05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8848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0CFBDB-8F0C-9448-9807-8F6285FBE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31BA76B-7E80-5745-BA6F-1C2569FF46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DB5AEA0-5F9D-2C4C-A2B2-0C6E5D370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7582E84-A483-B14B-B111-47C5CE832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FE2D9B-195A-3940-8857-C67CE716E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3576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29F606B-1AC5-8043-A9BE-23CB612964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703F3C4-CF8D-C740-9FFE-676CA27C6D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FD3A545-4422-344B-B005-E260AFC66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E25BAEE-A90C-7F41-BFF4-F3DA988A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EA4F004-88DA-2748-B374-AB2BEDE99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134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FF00D3-7B69-DB43-AB00-6761FD9DE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26BEB76-CB0F-0745-B39D-6517DD4771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A77B4CC-15BA-1E43-AFD0-2148F1AE4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2D65879-5967-254F-890A-EA3B0922B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2885F2-5F30-B248-9512-5B012E61E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3513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E6CA1A-32D1-0347-A9FA-7EFDF6326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C7AB842-B92A-AD48-B93A-843782DBF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902549D-CB2D-AD44-A17B-2A677F85B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B39778B-F891-B04F-9F84-F8F3F5851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8FEB8E-332E-234C-BE39-8F18F8262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788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5FCF6E-13B3-084B-B1B5-535F4AD04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ADC94D-13B2-D544-B095-6D60C1B8B2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C1B0574-6E31-3F41-848F-FB60D8DBA3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10CB06E-E225-124A-A52F-7CDD12F14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9C56BCB-BB40-3C4A-B912-4EE9889D8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F7B2678-E85C-2A40-A02E-8F1CE1317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2728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DBB29D-98FE-5D4C-8E4D-81633F19A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16EDEBE-21C2-B441-AF00-96801C4BD0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79AAEA0-8C32-4445-A6C4-3CC601830C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83ABBAA-31C0-1647-8400-71704E7B94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F972D09-9477-EE43-BD5C-0401F61E82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8F4A422-C7A1-6C4F-8D19-F759D57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72C933B-0CF6-1E4F-8B3F-3BEF6824C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98BDD8B-0B1A-0F4C-9BA8-9C10A31FE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5175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FD1FE6-08C3-4744-875B-9BCAF6E0A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30FF95D-9226-1D42-B2BB-303C7EDFC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DA4F6EC-9391-5F40-9EFB-6B81A8912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62ED218-BD36-1B41-BD83-D856AB718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8262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1D02788-0370-F246-8280-8C46529CF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84E3993-5675-7540-9CCF-8E1A9663A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87E9A41-406F-314C-A7E1-933F9FEE9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877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94A4A9-0263-5F4C-A69B-A3A1250D5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D7CE1CB-0742-6E46-B876-833FD976F2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F84A6D8-88BE-CC4C-9BC8-B0E526DFE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6CE2472-71B4-A94F-8605-069752B15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8D13BF2-3531-4F44-99F2-2609A4403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C0220B1-58F7-0D4C-81A8-ABA3F87CD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2372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8B2829-3A88-EE4D-9BE8-0D7CA8688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54D16A1-BE40-054C-896B-1571005621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EF09C2B-F0EC-6F4B-8539-21290EC3F0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AC0BD15-BEEE-A44C-A33B-464D69A78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E88E7DA-C46F-374E-9367-218CA9435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205BDD3-6ED4-DC4C-B0B3-C2B088624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9183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6BADB4-FB21-DE40-B021-0068B22C6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BBA0A85-FD5B-7945-A481-09269A5E4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6F5D15-D792-4245-AE5A-CBDA1193E6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C529E-C82E-9042-8BDD-C1DEF01FAA37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2B98EA6-C9D0-C541-ADDD-10AAA5F2D9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916748E-D5C8-D94B-A36B-0ACABF806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5D6A3-8CBA-0A41-8443-B93721842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295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tiff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14FD6853-F315-8C42-94AF-898FFB6DEC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4614" y="1783959"/>
            <a:ext cx="4087306" cy="2889114"/>
          </a:xfrm>
        </p:spPr>
        <p:txBody>
          <a:bodyPr anchor="b">
            <a:normAutofit/>
          </a:bodyPr>
          <a:lstStyle/>
          <a:p>
            <a:r>
              <a:rPr lang="ru-RU" sz="5400" dirty="0"/>
              <a:t>ОДОД</a:t>
            </a:r>
            <a:br>
              <a:rPr lang="ru-RU" sz="5400" dirty="0"/>
            </a:br>
            <a:r>
              <a:rPr lang="ru-RU" sz="5400" dirty="0"/>
              <a:t>химия</a:t>
            </a:r>
            <a:br>
              <a:rPr lang="ru-RU" sz="5400" dirty="0"/>
            </a:br>
            <a:r>
              <a:rPr lang="ru-RU" sz="5400" dirty="0"/>
              <a:t>2019-2022 г</a:t>
            </a:r>
            <a:r>
              <a:rPr lang="en-US" sz="5400" dirty="0"/>
              <a:t>   </a:t>
            </a:r>
            <a:endParaRPr lang="ru-RU" sz="540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E49CC64F-7275-4E33-961B-0C5CDC4398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 descr="Проверка лампы с одним тестовой трубкой оранжевый с пропадает">
            <a:extLst>
              <a:ext uri="{FF2B5EF4-FFF2-40B4-BE49-F238E27FC236}">
                <a16:creationId xmlns:a16="http://schemas.microsoft.com/office/drawing/2014/main" xmlns="" id="{D751ADEA-FE4C-472A-8D67-7BF901B1AD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78" r="6476" b="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8131810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5CB593EA-2F98-479F-B4C4-F366571FA6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Рисунок 27" descr="Изображение выглядит как человек, внутренний, стол, окно&#10;&#10;Автоматически созданное описание">
            <a:extLst>
              <a:ext uri="{FF2B5EF4-FFF2-40B4-BE49-F238E27FC236}">
                <a16:creationId xmlns:a16="http://schemas.microsoft.com/office/drawing/2014/main" xmlns="" id="{DABA364C-2269-1B4E-8E5C-8B2287A2B0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" b="1758"/>
          <a:stretch/>
        </p:blipFill>
        <p:spPr>
          <a:xfrm>
            <a:off x="443552" y="877394"/>
            <a:ext cx="2596212" cy="1913004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внутрен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E6B4B0B1-FC0A-AA45-9B3A-BB65A9714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13" r="12257" b="-6"/>
          <a:stretch/>
        </p:blipFill>
        <p:spPr>
          <a:xfrm>
            <a:off x="3425503" y="457200"/>
            <a:ext cx="2431280" cy="275338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7945CD6-1DBE-B94D-BE2D-6E7082B36F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2057" y="457200"/>
            <a:ext cx="2065041" cy="27533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27356E6-765E-9B48-8B1E-00C1E2F5AD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6" b="6007"/>
          <a:stretch/>
        </p:blipFill>
        <p:spPr>
          <a:xfrm>
            <a:off x="9491492" y="457200"/>
            <a:ext cx="1889320" cy="2753389"/>
          </a:xfrm>
          <a:prstGeom prst="rect">
            <a:avLst/>
          </a:prstGeom>
        </p:spPr>
      </p:pic>
      <p:pic>
        <p:nvPicPr>
          <p:cNvPr id="4" name="Picture 2" descr="Российская школа фармацевтов.">
            <a:extLst>
              <a:ext uri="{FF2B5EF4-FFF2-40B4-BE49-F238E27FC236}">
                <a16:creationId xmlns:a16="http://schemas.microsoft.com/office/drawing/2014/main" xmlns="" id="{E922ECAB-963E-BD40-B92C-E5B66C5A8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3552" y="3667740"/>
            <a:ext cx="5492181" cy="244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39BEB6D0-9E4E-4221-93D1-74ABECEE9EF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145910" y="3474720"/>
            <a:ext cx="6046090" cy="3383281"/>
          </a:xfrm>
          <a:prstGeom prst="rect">
            <a:avLst/>
          </a:prstGeom>
          <a:solidFill>
            <a:srgbClr val="41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xmlns="" id="{31C87089-A0F3-45EA-8DAE-722B2C5DF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3218" y="3667740"/>
            <a:ext cx="5366610" cy="17587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/>
              <a:t>Практикум по химии в программе </a:t>
            </a:r>
          </a:p>
          <a:p>
            <a:pPr marL="0" indent="0" algn="ctr">
              <a:buNone/>
            </a:pPr>
            <a:r>
              <a:rPr lang="ru-RU" sz="2000" dirty="0"/>
              <a:t>«Химические вещества в повседневной жизни»</a:t>
            </a:r>
            <a:endParaRPr lang="en-US" sz="2000"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D31908BC-6054-804E-9E95-C1CC5517918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95748" y="4643647"/>
            <a:ext cx="3590167" cy="195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4785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4">
            <a:extLst>
              <a:ext uri="{FF2B5EF4-FFF2-40B4-BE49-F238E27FC236}">
                <a16:creationId xmlns:a16="http://schemas.microsoft.com/office/drawing/2014/main" xmlns="" id="{E1750109-3B91-4506-B997-0CD8E35A148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4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E72D8D1B-59F6-4FF3-8547-9BBB6129F2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1331" y="480060"/>
            <a:ext cx="3442553" cy="2788074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Рисунок 12" descr="Изображение выглядит как текст, стена, внутрен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92245A18-42EC-4D4F-BDB1-5A43850CA0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0" t="11531" r="1577" b="15676"/>
          <a:stretch/>
        </p:blipFill>
        <p:spPr>
          <a:xfrm rot="10800000">
            <a:off x="622549" y="1013788"/>
            <a:ext cx="3122143" cy="173501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14044C96-7CFD-44DB-A579-D77B0D37C6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35998" y="487090"/>
            <a:ext cx="3588174" cy="2781044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Рисунок 10" descr="Изображение выглядит как текст, внутренний, различные&#10;&#10;Автоматически созданное описание">
            <a:extLst>
              <a:ext uri="{FF2B5EF4-FFF2-40B4-BE49-F238E27FC236}">
                <a16:creationId xmlns:a16="http://schemas.microsoft.com/office/drawing/2014/main" xmlns="" id="{1B9E403C-22D6-B644-8FDC-5B4C7874A8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8313518" y="664970"/>
            <a:ext cx="3252903" cy="2439677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8FC8C21F-9484-4A71-ABFA-6C10682FAC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1331" y="3603670"/>
            <a:ext cx="3442553" cy="2788074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Рисунок 13" descr="Изображение выглядит как текст, конверт&#10;&#10;Автоматически созданное описание">
            <a:extLst>
              <a:ext uri="{FF2B5EF4-FFF2-40B4-BE49-F238E27FC236}">
                <a16:creationId xmlns:a16="http://schemas.microsoft.com/office/drawing/2014/main" xmlns="" id="{ACA0E8F7-6AFC-4F4B-8D0C-08EFF55DA9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939205" y="3748194"/>
            <a:ext cx="2471631" cy="2471631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2C444748-5A8D-4B53-89FE-42B455DFA2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25618" y="487090"/>
            <a:ext cx="3588171" cy="589788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Рисунок 19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F16D6466-DB11-9544-8A2C-BBDC6AAE0C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839525" y="1809578"/>
            <a:ext cx="4337204" cy="3252903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F4FFA271-A10A-4AC3-8F06-E3313A197A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29502" y="3603670"/>
            <a:ext cx="3601167" cy="2788074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Рисунок 15" descr="Изображение выглядит как текст, внутренний, человек, люди&#10;&#10;Автоматически созданное описание">
            <a:extLst>
              <a:ext uri="{FF2B5EF4-FFF2-40B4-BE49-F238E27FC236}">
                <a16:creationId xmlns:a16="http://schemas.microsoft.com/office/drawing/2014/main" xmlns="" id="{B2504A4F-9B07-7941-9EF7-5BDD661E5D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3518" y="3767686"/>
            <a:ext cx="3252903" cy="243967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9F4A066-BC50-4140-B763-72A9A47EAE5E}"/>
              </a:ext>
            </a:extLst>
          </p:cNvPr>
          <p:cNvSpPr txBox="1"/>
          <p:nvPr/>
        </p:nvSpPr>
        <p:spPr>
          <a:xfrm>
            <a:off x="2004763" y="464915"/>
            <a:ext cx="5809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РОССИЙСКАЯ                  ШКОЛА         ФАРМАЦЕВТОВ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1AE96FD4-B9F8-7E40-B731-8D5768679F89}"/>
              </a:ext>
            </a:extLst>
          </p:cNvPr>
          <p:cNvSpPr txBox="1"/>
          <p:nvPr/>
        </p:nvSpPr>
        <p:spPr>
          <a:xfrm>
            <a:off x="5388731" y="831519"/>
            <a:ext cx="670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I </a:t>
            </a:r>
            <a:r>
              <a:rPr lang="ru-RU" sz="2000" b="1" dirty="0">
                <a:solidFill>
                  <a:srgbClr val="FF0000"/>
                </a:solidFill>
              </a:rPr>
              <a:t>тур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0CFF31BC-C9F6-7842-90D3-3E146EE926D7}"/>
              </a:ext>
            </a:extLst>
          </p:cNvPr>
          <p:cNvSpPr txBox="1"/>
          <p:nvPr/>
        </p:nvSpPr>
        <p:spPr>
          <a:xfrm>
            <a:off x="5326400" y="5810135"/>
            <a:ext cx="1324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2020-2021 г</a:t>
            </a:r>
          </a:p>
        </p:txBody>
      </p:sp>
    </p:spTree>
    <p:extLst>
      <p:ext uri="{BB962C8B-B14F-4D97-AF65-F5344CB8AC3E}">
        <p14:creationId xmlns:p14="http://schemas.microsoft.com/office/powerpoint/2010/main" xmlns="" val="110797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Изображение выглядит как текст, внутренний, человек,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4547650E-EF30-CA44-AC5D-97DB517919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006" r="-3" b="13992"/>
          <a:stretch/>
        </p:blipFill>
        <p:spPr>
          <a:xfrm>
            <a:off x="3790396" y="1074761"/>
            <a:ext cx="4627646" cy="4627648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9" name="Рисунок 8" descr="Изображение выглядит как текст, пол, внутренний, сте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BB900BFC-7DD4-B747-BDC4-B102A772E7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682" r="2" b="3587"/>
          <a:stretch/>
        </p:blipFill>
        <p:spPr>
          <a:xfrm>
            <a:off x="211469" y="1486008"/>
            <a:ext cx="3698975" cy="4179019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Рисунок 4" descr="Изображение выглядит как текст, внутренний, стена, п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F4BB2E76-1B3E-4747-9D06-6926C36C34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887" r="3" b="1958"/>
          <a:stretch/>
        </p:blipFill>
        <p:spPr>
          <a:xfrm>
            <a:off x="8281558" y="1486008"/>
            <a:ext cx="3589206" cy="4075308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5A627A2-0008-DD4D-A019-DBB999A08EBC}"/>
              </a:ext>
            </a:extLst>
          </p:cNvPr>
          <p:cNvSpPr txBox="1"/>
          <p:nvPr/>
        </p:nvSpPr>
        <p:spPr>
          <a:xfrm>
            <a:off x="1005564" y="287664"/>
            <a:ext cx="10407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ХИМИКО-ФАРМАЦЕВТИЧЕСКИЙ УНИВЕРСИТЕТ        </a:t>
            </a:r>
            <a:r>
              <a:rPr lang="en-US" sz="2000" b="1" dirty="0">
                <a:solidFill>
                  <a:srgbClr val="7030A0"/>
                </a:solidFill>
              </a:rPr>
              <a:t>II </a:t>
            </a:r>
            <a:r>
              <a:rPr lang="ru-RU" sz="2000" b="1" dirty="0">
                <a:solidFill>
                  <a:srgbClr val="7030A0"/>
                </a:solidFill>
              </a:rPr>
              <a:t>тур          НАГРАЖДЕНИЕ ПОБЕДИТЕЛЕЙ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62CC971-69F3-5142-BC19-90F522D42599}"/>
              </a:ext>
            </a:extLst>
          </p:cNvPr>
          <p:cNvSpPr txBox="1"/>
          <p:nvPr/>
        </p:nvSpPr>
        <p:spPr>
          <a:xfrm>
            <a:off x="1755227" y="6076274"/>
            <a:ext cx="8907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/>
              <a:t>Расов</a:t>
            </a:r>
            <a:r>
              <a:rPr lang="ru-RU" dirty="0"/>
              <a:t> Ефим    Пушкарёва Мария    </a:t>
            </a:r>
            <a:r>
              <a:rPr lang="ru-RU" dirty="0" err="1"/>
              <a:t>Ижукова</a:t>
            </a:r>
            <a:r>
              <a:rPr lang="ru-RU" dirty="0"/>
              <a:t> Юлия   </a:t>
            </a:r>
            <a:r>
              <a:rPr lang="ru-RU" dirty="0" err="1"/>
              <a:t>Валиуллина</a:t>
            </a:r>
            <a:r>
              <a:rPr lang="ru-RU" dirty="0"/>
              <a:t> Алина   Нагорная Мария   </a:t>
            </a:r>
          </a:p>
        </p:txBody>
      </p:sp>
    </p:spTree>
    <p:extLst>
      <p:ext uri="{BB962C8B-B14F-4D97-AF65-F5344CB8AC3E}">
        <p14:creationId xmlns:p14="http://schemas.microsoft.com/office/powerpoint/2010/main" xmlns="" val="1875223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7" descr="http://gn-shk.ucoz.ru/_tbkp/logo-site.jpg">
            <a:extLst>
              <a:ext uri="{FF2B5EF4-FFF2-40B4-BE49-F238E27FC236}">
                <a16:creationId xmlns:a16="http://schemas.microsoft.com/office/drawing/2014/main" xmlns="" id="{1B884898-F5BA-F144-86E9-EA6D7D00E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74" r="15622"/>
          <a:stretch>
            <a:fillRect/>
          </a:stretch>
        </p:blipFill>
        <p:spPr bwMode="auto">
          <a:xfrm>
            <a:off x="687388" y="642938"/>
            <a:ext cx="3375025" cy="25796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 descr="Изображение выглядит как текст, внутренний, люди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2AEE64A2-AA77-D840-A547-44C2D97D9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7025" y="642938"/>
            <a:ext cx="3481388" cy="2579688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внутренний,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E6A7EDCB-4E38-3646-BE93-FEAC06EEAB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562" r="-2" b="29642"/>
          <a:stretch/>
        </p:blipFill>
        <p:spPr>
          <a:xfrm>
            <a:off x="7694613" y="642938"/>
            <a:ext cx="3808413" cy="257968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pic>
        <p:nvPicPr>
          <p:cNvPr id="17" name="Объект 16" descr="Изображение выглядит как текст, внутренний, человек,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xmlns="" id="{19612DB4-E39A-D648-8B1F-1A1E64014A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687388" y="3297238"/>
            <a:ext cx="2146300" cy="2916238"/>
          </a:xfrm>
        </p:spPr>
      </p:pic>
      <p:pic>
        <p:nvPicPr>
          <p:cNvPr id="13" name="Объект 12" descr="Изображение выглядит как текст, пол, внутренний, сте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3A8EA507-4C9C-0A48-B71E-1677A72E628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-2" b="8913"/>
          <a:stretch/>
        </p:blipFill>
        <p:spPr>
          <a:xfrm>
            <a:off x="2908300" y="3297238"/>
            <a:ext cx="2098675" cy="1384300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9" name="Рисунок 8" descr="Изображение выглядит как текст, внутренний, пол, сто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CCD8A7EF-6E2E-6648-931B-CC46A123B8D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607" r="2" b="30107"/>
          <a:stretch/>
        </p:blipFill>
        <p:spPr>
          <a:xfrm>
            <a:off x="2908300" y="4754563"/>
            <a:ext cx="2098675" cy="1458913"/>
          </a:xfrm>
          <a:custGeom>
            <a:avLst/>
            <a:gdLst/>
            <a:ahLst/>
            <a:cxnLst/>
            <a:rect l="l" t="t" r="r" b="b"/>
            <a:pathLst>
              <a:path w="4787628" h="3401568">
                <a:moveTo>
                  <a:pt x="0" y="0"/>
                </a:moveTo>
                <a:lnTo>
                  <a:pt x="4787628" y="0"/>
                </a:lnTo>
                <a:lnTo>
                  <a:pt x="4787628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pic>
        <p:nvPicPr>
          <p:cNvPr id="37" name="Рисунок 36" descr="Изображение выглядит как текст, внутренний, человек, офис&#10;&#10;Автоматически созданное описание">
            <a:extLst>
              <a:ext uri="{FF2B5EF4-FFF2-40B4-BE49-F238E27FC236}">
                <a16:creationId xmlns:a16="http://schemas.microsoft.com/office/drawing/2014/main" xmlns="" id="{02357170-43C4-FD4A-8B14-92C2096EA7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0000" y="3297238"/>
            <a:ext cx="2154238" cy="2916238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внутренний, человек, сте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5D61AECD-EEDF-9A4C-9F43-9682C609600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7119" r="-2" b="19844"/>
          <a:stretch/>
        </p:blipFill>
        <p:spPr>
          <a:xfrm>
            <a:off x="7308850" y="3297238"/>
            <a:ext cx="4194175" cy="2916238"/>
          </a:xfrm>
          <a:custGeom>
            <a:avLst/>
            <a:gdLst/>
            <a:ahLst/>
            <a:cxnLst/>
            <a:rect l="l" t="t" r="r" b="b"/>
            <a:pathLst>
              <a:path w="4810310" h="3401568">
                <a:moveTo>
                  <a:pt x="781270" y="0"/>
                </a:moveTo>
                <a:lnTo>
                  <a:pt x="4810310" y="0"/>
                </a:lnTo>
                <a:lnTo>
                  <a:pt x="4810310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F874F3A0-2CC1-0547-8A66-0AC634C9878C}"/>
              </a:ext>
            </a:extLst>
          </p:cNvPr>
          <p:cNvSpPr txBox="1"/>
          <p:nvPr/>
        </p:nvSpPr>
        <p:spPr>
          <a:xfrm>
            <a:off x="431800" y="161280"/>
            <a:ext cx="2624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I </a:t>
            </a:r>
            <a:r>
              <a:rPr lang="ru-RU" sz="2400" b="1" dirty="0">
                <a:solidFill>
                  <a:srgbClr val="0070C0"/>
                </a:solidFill>
              </a:rPr>
              <a:t>ТУР 	2021-2022 г</a:t>
            </a:r>
          </a:p>
        </p:txBody>
      </p:sp>
      <p:pic>
        <p:nvPicPr>
          <p:cNvPr id="2050" name="Picture 2" descr="page1image17381632">
            <a:extLst>
              <a:ext uri="{FF2B5EF4-FFF2-40B4-BE49-F238E27FC236}">
                <a16:creationId xmlns:a16="http://schemas.microsoft.com/office/drawing/2014/main" xmlns="" id="{B39648EE-E52E-4446-A908-8BD1850A5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1800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35125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2" name="Rectangle 81">
            <a:extLst>
              <a:ext uri="{FF2B5EF4-FFF2-40B4-BE49-F238E27FC236}">
                <a16:creationId xmlns:a16="http://schemas.microsoft.com/office/drawing/2014/main" xmlns="" id="{94BFCCA4-109C-4B21-816E-144FE75C38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sketch line">
            <a:extLst>
              <a:ext uri="{FF2B5EF4-FFF2-40B4-BE49-F238E27FC236}">
                <a16:creationId xmlns:a16="http://schemas.microsoft.com/office/drawing/2014/main" xmlns="" id="{0059B5C0-FEC8-4370-AF45-02E3AEF6FA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0080" y="2659144"/>
            <a:ext cx="3566160" cy="18288"/>
          </a:xfrm>
          <a:custGeom>
            <a:avLst/>
            <a:gdLst>
              <a:gd name="connsiteX0" fmla="*/ 0 w 3566160"/>
              <a:gd name="connsiteY0" fmla="*/ 0 h 18288"/>
              <a:gd name="connsiteX1" fmla="*/ 665683 w 3566160"/>
              <a:gd name="connsiteY1" fmla="*/ 0 h 18288"/>
              <a:gd name="connsiteX2" fmla="*/ 1331366 w 3566160"/>
              <a:gd name="connsiteY2" fmla="*/ 0 h 18288"/>
              <a:gd name="connsiteX3" fmla="*/ 1818742 w 3566160"/>
              <a:gd name="connsiteY3" fmla="*/ 0 h 18288"/>
              <a:gd name="connsiteX4" fmla="*/ 2413102 w 3566160"/>
              <a:gd name="connsiteY4" fmla="*/ 0 h 18288"/>
              <a:gd name="connsiteX5" fmla="*/ 2936138 w 3566160"/>
              <a:gd name="connsiteY5" fmla="*/ 0 h 18288"/>
              <a:gd name="connsiteX6" fmla="*/ 3566160 w 3566160"/>
              <a:gd name="connsiteY6" fmla="*/ 0 h 18288"/>
              <a:gd name="connsiteX7" fmla="*/ 3566160 w 3566160"/>
              <a:gd name="connsiteY7" fmla="*/ 18288 h 18288"/>
              <a:gd name="connsiteX8" fmla="*/ 2971800 w 3566160"/>
              <a:gd name="connsiteY8" fmla="*/ 18288 h 18288"/>
              <a:gd name="connsiteX9" fmla="*/ 2448763 w 3566160"/>
              <a:gd name="connsiteY9" fmla="*/ 18288 h 18288"/>
              <a:gd name="connsiteX10" fmla="*/ 1854403 w 3566160"/>
              <a:gd name="connsiteY10" fmla="*/ 18288 h 18288"/>
              <a:gd name="connsiteX11" fmla="*/ 1295705 w 3566160"/>
              <a:gd name="connsiteY11" fmla="*/ 18288 h 18288"/>
              <a:gd name="connsiteX12" fmla="*/ 772668 w 3566160"/>
              <a:gd name="connsiteY12" fmla="*/ 18288 h 18288"/>
              <a:gd name="connsiteX13" fmla="*/ 0 w 3566160"/>
              <a:gd name="connsiteY13" fmla="*/ 18288 h 18288"/>
              <a:gd name="connsiteX14" fmla="*/ 0 w 3566160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66160" h="18288" fill="none" extrusionOk="0">
                <a:moveTo>
                  <a:pt x="0" y="0"/>
                </a:moveTo>
                <a:cubicBezTo>
                  <a:pt x="222644" y="15773"/>
                  <a:pt x="447078" y="-30288"/>
                  <a:pt x="665683" y="0"/>
                </a:cubicBezTo>
                <a:cubicBezTo>
                  <a:pt x="884288" y="30288"/>
                  <a:pt x="1132425" y="-6167"/>
                  <a:pt x="1331366" y="0"/>
                </a:cubicBezTo>
                <a:cubicBezTo>
                  <a:pt x="1530307" y="6167"/>
                  <a:pt x="1680942" y="17562"/>
                  <a:pt x="1818742" y="0"/>
                </a:cubicBezTo>
                <a:cubicBezTo>
                  <a:pt x="1956542" y="-17562"/>
                  <a:pt x="2130227" y="23032"/>
                  <a:pt x="2413102" y="0"/>
                </a:cubicBezTo>
                <a:cubicBezTo>
                  <a:pt x="2695977" y="-23032"/>
                  <a:pt x="2679988" y="-13260"/>
                  <a:pt x="2936138" y="0"/>
                </a:cubicBezTo>
                <a:cubicBezTo>
                  <a:pt x="3192288" y="13260"/>
                  <a:pt x="3378668" y="16268"/>
                  <a:pt x="3566160" y="0"/>
                </a:cubicBezTo>
                <a:cubicBezTo>
                  <a:pt x="3566199" y="7328"/>
                  <a:pt x="3566779" y="9982"/>
                  <a:pt x="3566160" y="18288"/>
                </a:cubicBezTo>
                <a:cubicBezTo>
                  <a:pt x="3315478" y="45899"/>
                  <a:pt x="3188272" y="-7574"/>
                  <a:pt x="2971800" y="18288"/>
                </a:cubicBezTo>
                <a:cubicBezTo>
                  <a:pt x="2755328" y="44150"/>
                  <a:pt x="2598570" y="34692"/>
                  <a:pt x="2448763" y="18288"/>
                </a:cubicBezTo>
                <a:cubicBezTo>
                  <a:pt x="2298956" y="1884"/>
                  <a:pt x="2011344" y="-7043"/>
                  <a:pt x="1854403" y="18288"/>
                </a:cubicBezTo>
                <a:cubicBezTo>
                  <a:pt x="1697462" y="43619"/>
                  <a:pt x="1444994" y="618"/>
                  <a:pt x="1295705" y="18288"/>
                </a:cubicBezTo>
                <a:cubicBezTo>
                  <a:pt x="1146416" y="35958"/>
                  <a:pt x="965401" y="42167"/>
                  <a:pt x="772668" y="18288"/>
                </a:cubicBezTo>
                <a:cubicBezTo>
                  <a:pt x="579935" y="-5591"/>
                  <a:pt x="352420" y="-19381"/>
                  <a:pt x="0" y="18288"/>
                </a:cubicBezTo>
                <a:cubicBezTo>
                  <a:pt x="-593" y="9736"/>
                  <a:pt x="244" y="6610"/>
                  <a:pt x="0" y="0"/>
                </a:cubicBezTo>
                <a:close/>
              </a:path>
              <a:path w="3566160" h="18288" stroke="0" extrusionOk="0">
                <a:moveTo>
                  <a:pt x="0" y="0"/>
                </a:moveTo>
                <a:cubicBezTo>
                  <a:pt x="169947" y="-5008"/>
                  <a:pt x="340602" y="-17518"/>
                  <a:pt x="594360" y="0"/>
                </a:cubicBezTo>
                <a:cubicBezTo>
                  <a:pt x="848118" y="17518"/>
                  <a:pt x="997921" y="8866"/>
                  <a:pt x="1224382" y="0"/>
                </a:cubicBezTo>
                <a:cubicBezTo>
                  <a:pt x="1450843" y="-8866"/>
                  <a:pt x="1572343" y="8392"/>
                  <a:pt x="1783080" y="0"/>
                </a:cubicBezTo>
                <a:cubicBezTo>
                  <a:pt x="1993817" y="-8392"/>
                  <a:pt x="2266728" y="2126"/>
                  <a:pt x="2448763" y="0"/>
                </a:cubicBezTo>
                <a:cubicBezTo>
                  <a:pt x="2630798" y="-2126"/>
                  <a:pt x="2815508" y="-13843"/>
                  <a:pt x="3043123" y="0"/>
                </a:cubicBezTo>
                <a:cubicBezTo>
                  <a:pt x="3270738" y="13843"/>
                  <a:pt x="3420568" y="2184"/>
                  <a:pt x="3566160" y="0"/>
                </a:cubicBezTo>
                <a:cubicBezTo>
                  <a:pt x="3566487" y="8595"/>
                  <a:pt x="3566088" y="13110"/>
                  <a:pt x="3566160" y="18288"/>
                </a:cubicBezTo>
                <a:cubicBezTo>
                  <a:pt x="3421748" y="9323"/>
                  <a:pt x="3176383" y="-3939"/>
                  <a:pt x="2971800" y="18288"/>
                </a:cubicBezTo>
                <a:cubicBezTo>
                  <a:pt x="2767217" y="40515"/>
                  <a:pt x="2590769" y="4336"/>
                  <a:pt x="2306117" y="18288"/>
                </a:cubicBezTo>
                <a:cubicBezTo>
                  <a:pt x="2021465" y="32240"/>
                  <a:pt x="1860727" y="-9280"/>
                  <a:pt x="1676095" y="18288"/>
                </a:cubicBezTo>
                <a:cubicBezTo>
                  <a:pt x="1491463" y="45856"/>
                  <a:pt x="1329173" y="5765"/>
                  <a:pt x="1153058" y="18288"/>
                </a:cubicBezTo>
                <a:cubicBezTo>
                  <a:pt x="976943" y="30811"/>
                  <a:pt x="895178" y="4751"/>
                  <a:pt x="665683" y="18288"/>
                </a:cubicBezTo>
                <a:cubicBezTo>
                  <a:pt x="436189" y="31825"/>
                  <a:pt x="302924" y="2002"/>
                  <a:pt x="0" y="18288"/>
                </a:cubicBezTo>
                <a:cubicBezTo>
                  <a:pt x="822" y="10564"/>
                  <a:pt x="-23" y="457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44897650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C1C056C8-9E25-2543-90E3-9FFCE576111F}"/>
              </a:ext>
            </a:extLst>
          </p:cNvPr>
          <p:cNvSpPr/>
          <p:nvPr/>
        </p:nvSpPr>
        <p:spPr>
          <a:xfrm>
            <a:off x="475399" y="235496"/>
            <a:ext cx="3895522" cy="3386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ru-RU" sz="2000" b="1"/>
              <a:t>НАУЧНО-ПРАКТИЧЕСКАЯ КОНФЕРЕНЦИЯ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ru-RU" sz="2000" b="1"/>
              <a:t>“XVI ВСЕРОССИЙСКИЕ ГИМНАЗИЧЕСКИЕ УЧЕНИЧЕСКИЕ ЧТЕНИЯ”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b="1"/>
              <a:t>«Конференция победителей»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b="1"/>
              <a:t/>
            </a:r>
            <a:br>
              <a:rPr lang="en-US" sz="2000" b="1"/>
            </a:br>
            <a:r>
              <a:rPr lang="en-US" sz="2000" b="1"/>
              <a:t>БЫКОВА СОФЬЯ (11Б) – ПРИЗЁР (ХИМИЯ)</a:t>
            </a:r>
            <a:br>
              <a:rPr lang="en-US" sz="2000" b="1"/>
            </a:br>
            <a:endParaRPr lang="en-US" altLang="ru-RU" sz="2000" dirty="0"/>
          </a:p>
        </p:txBody>
      </p:sp>
      <p:pic>
        <p:nvPicPr>
          <p:cNvPr id="48" name="Рисунок 4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CC67A0E-0829-5A48-88B1-CC250E610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934" y="164592"/>
            <a:ext cx="2523195" cy="3456432"/>
          </a:xfrm>
          <a:prstGeom prst="rect">
            <a:avLst/>
          </a:prstGeom>
        </p:spPr>
      </p:pic>
      <p:pic>
        <p:nvPicPr>
          <p:cNvPr id="4" name="Picture 2" descr="J:\ФОТО\Быкова Софья на Конференции Победителей Ассоциации гимназий, секция химии.jpg">
            <a:extLst>
              <a:ext uri="{FF2B5EF4-FFF2-40B4-BE49-F238E27FC236}">
                <a16:creationId xmlns:a16="http://schemas.microsoft.com/office/drawing/2014/main" xmlns="" id="{36A165A8-9874-9042-A99A-E8D9F18281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824" t="34081" r="38132" b="33218"/>
          <a:stretch>
            <a:fillRect/>
          </a:stretch>
        </p:blipFill>
        <p:spPr bwMode="auto">
          <a:xfrm>
            <a:off x="8485416" y="164592"/>
            <a:ext cx="3310560" cy="26425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7" descr="G:\DCIM\124___01\IMG_2269.JPG">
            <a:extLst>
              <a:ext uri="{FF2B5EF4-FFF2-40B4-BE49-F238E27FC236}">
                <a16:creationId xmlns:a16="http://schemas.microsoft.com/office/drawing/2014/main" xmlns="" id="{49332D04-208D-1246-A7BE-4F0A6D207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662"/>
          <a:stretch>
            <a:fillRect/>
          </a:stretch>
        </p:blipFill>
        <p:spPr bwMode="auto">
          <a:xfrm>
            <a:off x="5661770" y="3795522"/>
            <a:ext cx="1761524" cy="23980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79B6510-2AC7-3F42-8961-CF4EC5A756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828" y="3621024"/>
            <a:ext cx="4714940" cy="3140224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текст, стена, внутрен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8A8D1C2B-006A-DF4F-89C5-B15F4295A94B}"/>
              </a:ext>
            </a:extLst>
          </p:cNvPr>
          <p:cNvPicPr/>
          <p:nvPr/>
        </p:nvPicPr>
        <p:blipFill rotWithShape="1">
          <a:blip r:embed="rId7"/>
          <a:srcRect l="3078" t="39293" r="52745"/>
          <a:stretch/>
        </p:blipFill>
        <p:spPr bwMode="auto">
          <a:xfrm>
            <a:off x="9011391" y="2937839"/>
            <a:ext cx="1970298" cy="37894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817559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5" name="Rectangle 64">
            <a:extLst>
              <a:ext uri="{FF2B5EF4-FFF2-40B4-BE49-F238E27FC236}">
                <a16:creationId xmlns:a16="http://schemas.microsoft.com/office/drawing/2014/main" xmlns="" id="{AB902CB9-C7DC-4673-B7D5-F22DCF0EC5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3">
            <a:extLst>
              <a:ext uri="{FF2B5EF4-FFF2-40B4-BE49-F238E27FC236}">
                <a16:creationId xmlns:a16="http://schemas.microsoft.com/office/drawing/2014/main" xmlns="" id="{1B6EFEA4-8BF0-8540-98A5-ED6013868D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29" t="72928" r="4520" b="3432"/>
          <a:stretch/>
        </p:blipFill>
        <p:spPr bwMode="auto">
          <a:xfrm>
            <a:off x="2417832" y="3994916"/>
            <a:ext cx="2866821" cy="103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>
            <a:extLst>
              <a:ext uri="{FF2B5EF4-FFF2-40B4-BE49-F238E27FC236}">
                <a16:creationId xmlns:a16="http://schemas.microsoft.com/office/drawing/2014/main" xmlns="" id="{99B0EA28-CFD7-B746-8D77-00B69FF181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96" t="74556" r="3035" b="2563"/>
          <a:stretch/>
        </p:blipFill>
        <p:spPr bwMode="auto">
          <a:xfrm>
            <a:off x="5562630" y="3994917"/>
            <a:ext cx="3174172" cy="1035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xmlns="" id="{EFEDCC69-F531-1B4E-89A5-AF19F23B1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778" b="5856"/>
          <a:stretch>
            <a:fillRect/>
          </a:stretch>
        </p:blipFill>
        <p:spPr bwMode="auto">
          <a:xfrm>
            <a:off x="10273840" y="4825278"/>
            <a:ext cx="1838442" cy="187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5BF3F2A5-5222-154E-88CE-48B4CC616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81" t="36429" r="73705" b="41725"/>
          <a:stretch>
            <a:fillRect/>
          </a:stretch>
        </p:blipFill>
        <p:spPr bwMode="auto">
          <a:xfrm>
            <a:off x="216828" y="171714"/>
            <a:ext cx="2031468" cy="275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5" descr="Изображение выглядит как текст, стен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5D02E882-2053-D644-AC19-D88029EE4C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58" t="29878" r="72441" b="43730"/>
          <a:stretch/>
        </p:blipFill>
        <p:spPr bwMode="auto">
          <a:xfrm>
            <a:off x="9016085" y="133442"/>
            <a:ext cx="2203850" cy="27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EBF3D5D-3EC3-5E48-8AED-A1FD27C308EE}"/>
              </a:ext>
            </a:extLst>
          </p:cNvPr>
          <p:cNvSpPr/>
          <p:nvPr/>
        </p:nvSpPr>
        <p:spPr>
          <a:xfrm>
            <a:off x="2220097" y="2922142"/>
            <a:ext cx="6729677" cy="1315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ru-RU" sz="2800" b="1" dirty="0">
                <a:solidFill>
                  <a:srgbClr val="C00000"/>
                </a:solidFill>
              </a:rPr>
              <a:t>НАУЧНО-ПРАКТИЧЕСКАЯ КОНФЕРЕНЦИЯ “СЕМНАДЦАТЫЕ ВСЕРОССИЙСКИЕ ГИМНАЗИЧЕСКИЕ УЧЕНИЧЕСКИЕ ЧТЕНИЯ”</a:t>
            </a:r>
            <a:endParaRPr lang="en-US" altLang="ru-RU" sz="2800" dirty="0">
              <a:solidFill>
                <a:srgbClr val="C00000"/>
              </a:solidFill>
            </a:endParaRPr>
          </a:p>
        </p:txBody>
      </p:sp>
      <p:pic>
        <p:nvPicPr>
          <p:cNvPr id="41" name="Picture 12">
            <a:extLst>
              <a:ext uri="{FF2B5EF4-FFF2-40B4-BE49-F238E27FC236}">
                <a16:creationId xmlns:a16="http://schemas.microsoft.com/office/drawing/2014/main" xmlns="" id="{71840DD9-6520-7D4E-8672-AADAA89BC9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02" t="2563" r="3036" b="33811"/>
          <a:stretch/>
        </p:blipFill>
        <p:spPr bwMode="auto">
          <a:xfrm>
            <a:off x="5690996" y="85624"/>
            <a:ext cx="3017356" cy="287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Рисунок 3">
            <a:extLst>
              <a:ext uri="{FF2B5EF4-FFF2-40B4-BE49-F238E27FC236}">
                <a16:creationId xmlns:a16="http://schemas.microsoft.com/office/drawing/2014/main" xmlns="" id="{D6B3433D-C02C-D441-B3BE-1B48C3A07E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29" t="3430" r="10690" b="32921"/>
          <a:stretch/>
        </p:blipFill>
        <p:spPr bwMode="auto">
          <a:xfrm>
            <a:off x="2417832" y="89654"/>
            <a:ext cx="2675943" cy="278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D25688-F851-104E-A66D-1D9AFA4B39B8}"/>
              </a:ext>
            </a:extLst>
          </p:cNvPr>
          <p:cNvSpPr txBox="1"/>
          <p:nvPr/>
        </p:nvSpPr>
        <p:spPr>
          <a:xfrm>
            <a:off x="4782065" y="5782962"/>
            <a:ext cx="1124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2021 г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C64574E-8F46-B149-ABDD-46684DC1D616}"/>
              </a:ext>
            </a:extLst>
          </p:cNvPr>
          <p:cNvSpPr txBox="1"/>
          <p:nvPr/>
        </p:nvSpPr>
        <p:spPr>
          <a:xfrm>
            <a:off x="205828" y="3244334"/>
            <a:ext cx="2074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>
                <a:solidFill>
                  <a:srgbClr val="0070C0"/>
                </a:solidFill>
              </a:rPr>
              <a:t>Валиуллина</a:t>
            </a:r>
            <a:r>
              <a:rPr lang="ru-RU" b="1" dirty="0">
                <a:solidFill>
                  <a:srgbClr val="0070C0"/>
                </a:solidFill>
              </a:rPr>
              <a:t> Алина</a:t>
            </a:r>
          </a:p>
          <a:p>
            <a:pPr algn="ctr"/>
            <a:r>
              <a:rPr lang="ru-RU" b="1" dirty="0">
                <a:solidFill>
                  <a:srgbClr val="0070C0"/>
                </a:solidFill>
              </a:rPr>
              <a:t>10 А  класс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3E3999-4FB9-B14F-B4ED-A5DD4847294A}"/>
              </a:ext>
            </a:extLst>
          </p:cNvPr>
          <p:cNvSpPr txBox="1"/>
          <p:nvPr/>
        </p:nvSpPr>
        <p:spPr>
          <a:xfrm>
            <a:off x="9277683" y="3105834"/>
            <a:ext cx="1862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Нагорная Мария</a:t>
            </a:r>
          </a:p>
          <a:p>
            <a:pPr algn="ctr"/>
            <a:r>
              <a:rPr lang="ru-RU" b="1" dirty="0">
                <a:solidFill>
                  <a:srgbClr val="0070C0"/>
                </a:solidFill>
              </a:rPr>
              <a:t>10 Б класс</a:t>
            </a:r>
          </a:p>
        </p:txBody>
      </p:sp>
    </p:spTree>
    <p:extLst>
      <p:ext uri="{BB962C8B-B14F-4D97-AF65-F5344CB8AC3E}">
        <p14:creationId xmlns:p14="http://schemas.microsoft.com/office/powerpoint/2010/main" xmlns="" val="1617586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228473-4C17-2B4E-B906-B4EC66B66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35" y="96231"/>
            <a:ext cx="9401268" cy="132556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работа, экскурсии, беседы о выборе профессии: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kern="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учащихся в рамках Дней открытых дверей</a:t>
            </a:r>
            <a:br>
              <a:rPr lang="ru-RU" sz="2400" b="1" i="1" kern="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kern="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Ярмарки профессий</a:t>
            </a:r>
            <a:r>
              <a:rPr lang="en-US" sz="2400" b="1" i="1" kern="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kern="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 поступления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89C2F24-C5AE-4B4F-8C43-0F4C8FA9B2F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19648" y="3734229"/>
            <a:ext cx="3481739" cy="173466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214F34E-0BE1-7D4B-8241-0E2209C7E5BB}"/>
              </a:ext>
            </a:extLst>
          </p:cNvPr>
          <p:cNvSpPr/>
          <p:nvPr/>
        </p:nvSpPr>
        <p:spPr>
          <a:xfrm>
            <a:off x="1034264" y="5691143"/>
            <a:ext cx="24892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>
                <a:solidFill>
                  <a:srgbClr val="000000"/>
                </a:solidFill>
              </a:rPr>
              <a:t>Санкт-Петербургский государственный технологический институт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461991B-088A-604C-878C-BC591280675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130" y="4364235"/>
            <a:ext cx="890093" cy="14753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4DAF86C-88CC-124E-92DC-D006A9077F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3972" y="593998"/>
            <a:ext cx="1154167" cy="1154167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F498578-C29A-F142-A96F-24E0C881588E}"/>
              </a:ext>
            </a:extLst>
          </p:cNvPr>
          <p:cNvSpPr/>
          <p:nvPr/>
        </p:nvSpPr>
        <p:spPr>
          <a:xfrm>
            <a:off x="9551056" y="83465"/>
            <a:ext cx="2627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Первый Санкт-Петербургский</a:t>
            </a:r>
            <a:br>
              <a:rPr lang="ru-RU" sz="1400" dirty="0"/>
            </a:br>
            <a:r>
              <a:rPr lang="ru-RU" sz="1400" dirty="0"/>
              <a:t>государственный медицинский</a:t>
            </a:r>
            <a:br>
              <a:rPr lang="ru-RU" sz="1400" dirty="0"/>
            </a:br>
            <a:r>
              <a:rPr lang="ru-RU" sz="1400" dirty="0"/>
              <a:t>университет </a:t>
            </a:r>
          </a:p>
          <a:p>
            <a:pPr algn="ctr"/>
            <a:r>
              <a:rPr lang="ru-RU" sz="1400" dirty="0"/>
              <a:t>им. академика </a:t>
            </a:r>
          </a:p>
          <a:p>
            <a:pPr algn="ctr"/>
            <a:r>
              <a:rPr lang="ru-RU" sz="1400" dirty="0"/>
              <a:t>И. П. Павлова</a:t>
            </a:r>
            <a:endParaRPr lang="ru-RU" dirty="0"/>
          </a:p>
        </p:txBody>
      </p:sp>
      <p:pic>
        <p:nvPicPr>
          <p:cNvPr id="3074" name="Picture 2" descr="Навигатор Поступления">
            <a:extLst>
              <a:ext uri="{FF2B5EF4-FFF2-40B4-BE49-F238E27FC236}">
                <a16:creationId xmlns:a16="http://schemas.microsoft.com/office/drawing/2014/main" xmlns="" id="{4E8E6DBF-A299-8A4E-A6C6-BC2A48077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2610" y="1309526"/>
            <a:ext cx="635000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Проводится конкурсный отбор в магистратуру в Санкт-Петербургский химико-фар...">
            <a:extLst>
              <a:ext uri="{FF2B5EF4-FFF2-40B4-BE49-F238E27FC236}">
                <a16:creationId xmlns:a16="http://schemas.microsoft.com/office/drawing/2014/main" xmlns="" id="{2EEC3EEB-0DFB-9644-966B-EC06185C5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605" y="1336147"/>
            <a:ext cx="3314248" cy="115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I:\ООО «ТЕСКАН» 05.10.18 микроскопы\DSC_4277.JPG">
            <a:extLst>
              <a:ext uri="{FF2B5EF4-FFF2-40B4-BE49-F238E27FC236}">
                <a16:creationId xmlns:a16="http://schemas.microsoft.com/office/drawing/2014/main" xmlns="" id="{1BAA26FA-450D-E343-B375-8C1DA3B0FA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l="-919" t="7995" r="10133" b="-18917"/>
          <a:stretch/>
        </p:blipFill>
        <p:spPr bwMode="auto">
          <a:xfrm>
            <a:off x="3408542" y="2837686"/>
            <a:ext cx="4935754" cy="4020313"/>
          </a:xfrm>
          <a:prstGeom prst="rect">
            <a:avLst/>
          </a:prstGeom>
          <a:noFill/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60F34959-7388-F649-A144-282E48CD7F63}"/>
              </a:ext>
            </a:extLst>
          </p:cNvPr>
          <p:cNvSpPr/>
          <p:nvPr/>
        </p:nvSpPr>
        <p:spPr>
          <a:xfrm>
            <a:off x="3575442" y="1986797"/>
            <a:ext cx="49172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Экскурсия на </a:t>
            </a:r>
            <a:r>
              <a:rPr lang="en-US" b="1" dirty="0">
                <a:solidFill>
                  <a:srgbClr val="0070C0"/>
                </a:solidFill>
              </a:rPr>
              <a:t>OOO </a:t>
            </a:r>
            <a:r>
              <a:rPr lang="ru-RU" b="1" dirty="0">
                <a:solidFill>
                  <a:srgbClr val="0070C0"/>
                </a:solidFill>
              </a:rPr>
              <a:t>«ТЕСКАН»</a:t>
            </a:r>
          </a:p>
          <a:p>
            <a:pPr algn="ctr"/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СКАНИРУЮЩИЕ ЭЛЕКТРОННЫЕ МИКРОСКОПЫ</a:t>
            </a: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082" name="Picture 10" descr="Вузы Санкт Петербурга. ">
            <a:extLst>
              <a:ext uri="{FF2B5EF4-FFF2-40B4-BE49-F238E27FC236}">
                <a16:creationId xmlns:a16="http://schemas.microsoft.com/office/drawing/2014/main" xmlns="" id="{57259CE1-4A46-E84C-84B7-94DC6B550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609" y="2526261"/>
            <a:ext cx="1872359" cy="132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Отзывы. ">
            <a:extLst>
              <a:ext uri="{FF2B5EF4-FFF2-40B4-BE49-F238E27FC236}">
                <a16:creationId xmlns:a16="http://schemas.microsoft.com/office/drawing/2014/main" xmlns="" id="{9D054606-5F7E-6E4F-BD11-D28A36222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1009" y="4364235"/>
            <a:ext cx="1755746" cy="11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&amp;quot;Первый санкт-петербургский государственный медицинский университет им...">
            <a:extLst>
              <a:ext uri="{FF2B5EF4-FFF2-40B4-BE49-F238E27FC236}">
                <a16:creationId xmlns:a16="http://schemas.microsoft.com/office/drawing/2014/main" xmlns="" id="{88718820-C83E-204B-8E28-F7AA58D0B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1670" y="1830690"/>
            <a:ext cx="3589717" cy="112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>
            <a:extLst>
              <a:ext uri="{FF2B5EF4-FFF2-40B4-BE49-F238E27FC236}">
                <a16:creationId xmlns:a16="http://schemas.microsoft.com/office/drawing/2014/main" xmlns="" id="{23C32E62-3241-824E-AF7C-48DCBD275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1055" y="5606422"/>
            <a:ext cx="1918576" cy="115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cdn.caeonline.com/images/tescan_mira3-lmu_575503-prev.png">
            <a:extLst>
              <a:ext uri="{FF2B5EF4-FFF2-40B4-BE49-F238E27FC236}">
                <a16:creationId xmlns:a16="http://schemas.microsoft.com/office/drawing/2014/main" xmlns="" id="{D11FBCE9-FA4C-7843-BFF9-43E03E7AB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20592" y="5002406"/>
            <a:ext cx="2323704" cy="1797161"/>
          </a:xfrm>
          <a:prstGeom prst="rect">
            <a:avLst/>
          </a:prstGeom>
          <a:noFill/>
        </p:spPr>
      </p:pic>
      <p:pic>
        <p:nvPicPr>
          <p:cNvPr id="24" name="Picture 2" descr="https://innoscope.ru/netcat_files/multifile/324/33445/aa.jpg">
            <a:extLst>
              <a:ext uri="{FF2B5EF4-FFF2-40B4-BE49-F238E27FC236}">
                <a16:creationId xmlns:a16="http://schemas.microsoft.com/office/drawing/2014/main" xmlns="" id="{99E06CD6-CAAE-7A46-A9A5-9D277857D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32107" y="4987656"/>
            <a:ext cx="2491732" cy="17741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82778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Rectangle 74">
            <a:extLst>
              <a:ext uri="{FF2B5EF4-FFF2-40B4-BE49-F238E27FC236}">
                <a16:creationId xmlns:a16="http://schemas.microsoft.com/office/drawing/2014/main" xmlns="" id="{928F64C6-FE22-4FC1-A763-DFCC514811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4708357" y="3509963"/>
            <a:ext cx="7092215" cy="2967839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5021821" y="3812954"/>
            <a:ext cx="6465287" cy="15160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3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Знакомство с профильными ВУЗами: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3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Горный Университет, СПбГУ, Политехнический Университет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3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и геологической площадкой ГПН в Саблино</a:t>
            </a:r>
          </a:p>
        </p:txBody>
      </p:sp>
      <p:pic>
        <p:nvPicPr>
          <p:cNvPr id="9221" name="Рисунок 7" descr="C:\Users\Алла Львовна\AppData\Local\Temp\Rar$DIa0.838\горный 1"/>
          <p:cNvPicPr>
            <a:picLocks noChangeAspect="1" noChangeArrowheads="1"/>
          </p:cNvPicPr>
          <p:nvPr/>
        </p:nvPicPr>
        <p:blipFill rotWithShape="1">
          <a:blip r:embed="rId2" cstate="print"/>
          <a:srcRect t="2792" r="-2" b="-2"/>
          <a:stretch/>
        </p:blipFill>
        <p:spPr bwMode="auto">
          <a:xfrm>
            <a:off x="317635" y="321733"/>
            <a:ext cx="4151681" cy="3026834"/>
          </a:xfrm>
          <a:prstGeom prst="rect">
            <a:avLst/>
          </a:prstGeom>
          <a:noFill/>
        </p:spPr>
      </p:pic>
      <p:pic>
        <p:nvPicPr>
          <p:cNvPr id="9222" name="Рисунок 8" descr="C:\Users\Алла Львовна\AppData\Local\Temp\Rar$DIa0.596\горный 3"/>
          <p:cNvPicPr>
            <a:picLocks noChangeAspect="1" noChangeArrowheads="1"/>
          </p:cNvPicPr>
          <p:nvPr/>
        </p:nvPicPr>
        <p:blipFill rotWithShape="1">
          <a:blip r:embed="rId3" cstate="print"/>
          <a:srcRect r="11083" b="3"/>
          <a:stretch/>
        </p:blipFill>
        <p:spPr bwMode="auto">
          <a:xfrm>
            <a:off x="4638955" y="321733"/>
            <a:ext cx="3539976" cy="2985818"/>
          </a:xfrm>
          <a:prstGeom prst="rect">
            <a:avLst/>
          </a:prstGeom>
          <a:noFill/>
        </p:spPr>
      </p:pic>
      <p:pic>
        <p:nvPicPr>
          <p:cNvPr id="9219" name="Рисунок 3" descr="C:\Users\Алла Львовна\AppData\Local\Temp\Rar$DIa0.039\пещеры"/>
          <p:cNvPicPr>
            <a:picLocks noChangeAspect="1" noChangeArrowheads="1"/>
          </p:cNvPicPr>
          <p:nvPr/>
        </p:nvPicPr>
        <p:blipFill rotWithShape="1">
          <a:blip r:embed="rId4" cstate="print"/>
          <a:srcRect l="7609" r="3583" b="3"/>
          <a:stretch/>
        </p:blipFill>
        <p:spPr bwMode="auto">
          <a:xfrm>
            <a:off x="8348570" y="321734"/>
            <a:ext cx="3535590" cy="2985818"/>
          </a:xfrm>
          <a:prstGeom prst="rect">
            <a:avLst/>
          </a:prstGeom>
          <a:noFill/>
        </p:spPr>
      </p:pic>
      <p:cxnSp>
        <p:nvCxnSpPr>
          <p:cNvPr id="9225" name="Straight Connector 76">
            <a:extLst>
              <a:ext uri="{FF2B5EF4-FFF2-40B4-BE49-F238E27FC236}">
                <a16:creationId xmlns:a16="http://schemas.microsoft.com/office/drawing/2014/main" xmlns="" id="{5C34627B-48E6-4F4D-B843-97717A86B4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138287" y="5443086"/>
            <a:ext cx="64008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0" name="Рисунок 6" descr="C:\Users\Алла Львовна\AppData\Local\Temp\Rar$DIa0.813\фаблаб"/>
          <p:cNvPicPr>
            <a:picLocks noChangeAspect="1" noChangeArrowheads="1"/>
          </p:cNvPicPr>
          <p:nvPr/>
        </p:nvPicPr>
        <p:blipFill rotWithShape="1">
          <a:blip r:embed="rId5" cstate="print"/>
          <a:srcRect t="2997" r="-1" b="-1"/>
          <a:stretch/>
        </p:blipFill>
        <p:spPr bwMode="auto">
          <a:xfrm>
            <a:off x="317635" y="3509433"/>
            <a:ext cx="4160452" cy="30268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116</Words>
  <Application>Microsoft Macintosh PowerPoint</Application>
  <PresentationFormat>Произвольный</PresentationFormat>
  <Paragraphs>30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ОДОД химия 2019-2022 г   </vt:lpstr>
      <vt:lpstr>Слайд 2</vt:lpstr>
      <vt:lpstr>Слайд 3</vt:lpstr>
      <vt:lpstr>Слайд 4</vt:lpstr>
      <vt:lpstr>Слайд 5</vt:lpstr>
      <vt:lpstr>Слайд 6</vt:lpstr>
      <vt:lpstr>Слайд 7</vt:lpstr>
      <vt:lpstr>Информационная работа, экскурсии, беседы о выборе профессии: консультации учащихся в рамках Дней открытых дверей Ярмарки профессий, Навигатор  поступления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Внеурочная деятельность химия 2020-2021 г</dc:title>
  <dc:creator>Алла Очинникова</dc:creator>
  <cp:lastModifiedBy>Admin</cp:lastModifiedBy>
  <cp:revision>3</cp:revision>
  <dcterms:created xsi:type="dcterms:W3CDTF">2021-10-15T18:43:51Z</dcterms:created>
  <dcterms:modified xsi:type="dcterms:W3CDTF">2022-01-31T07:54:14Z</dcterms:modified>
</cp:coreProperties>
</file>